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PT Sans Narrow"/>
      <p:regular r:id="rId35"/>
      <p:bold r:id="rId36"/>
    </p:embeddedFont>
    <p:embeddedFont>
      <p:font typeface="Open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PTSansNarrow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OpenSans-regular.fntdata"/><Relationship Id="rId14" Type="http://schemas.openxmlformats.org/officeDocument/2006/relationships/slide" Target="slides/slide9.xml"/><Relationship Id="rId36" Type="http://schemas.openxmlformats.org/officeDocument/2006/relationships/font" Target="fonts/PTSansNarrow-bold.fntdata"/><Relationship Id="rId17" Type="http://schemas.openxmlformats.org/officeDocument/2006/relationships/slide" Target="slides/slide12.xml"/><Relationship Id="rId39" Type="http://schemas.openxmlformats.org/officeDocument/2006/relationships/font" Target="fonts/OpenSans-italic.fntdata"/><Relationship Id="rId16" Type="http://schemas.openxmlformats.org/officeDocument/2006/relationships/slide" Target="slides/slide11.xml"/><Relationship Id="rId38" Type="http://schemas.openxmlformats.org/officeDocument/2006/relationships/font" Target="fonts/OpenSans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aperswithcode.com/sota/medical-image-segmentation-on-isbi-2012-em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大家好 跟大家報告我們的final project 成果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afc769d00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afc769d00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r>
              <a:rPr lang="en"/>
              <a:t>的部分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我們</a:t>
            </a:r>
            <a:r>
              <a:rPr lang="en"/>
              <a:t>分別</a:t>
            </a:r>
            <a:r>
              <a:rPr lang="en"/>
              <a:t>使用了DIP 影像處理的方法 和 Deep learning </a:t>
            </a:r>
            <a:r>
              <a:rPr lang="en"/>
              <a:t>的方法 </a:t>
            </a:r>
            <a:r>
              <a:rPr lang="en"/>
              <a:t>來 segment 出頸椎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afc769d00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afc769d00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先介紹DIP相關的方法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具體步驟分別為： (照著右邊的念即可)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afc769d00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afc769d00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原始的x光影像是包含頭部、頸部跟肩膀  但是在做generalized hough transform的時候發現，頭部跟肩膀會干擾localize頸椎，因此我們想要把頸部crop出來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從99</a:t>
            </a:r>
            <a:r>
              <a:rPr lang="en"/>
              <a:t>張圖可以發現到，如果以row來看(左圖的紅色線)，靠近頸椎的地方的黑色部分會比較多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如果以column來看(右圖的綠色線)，靠近頸椎的地方</a:t>
            </a:r>
            <a:r>
              <a:rPr lang="en"/>
              <a:t>的黑色部分會比較少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因此我們可以利用這個特點，針對每個row，看intensity比較小的點(intensity value &lt; 100)總共有幾個；同樣也去計算column intensity較小的總數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然後對row count出來的黑色點的數量取平均，如果大於平均的ceil就設為boundary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類似的方法也用在column，如果小於平均的floor就設為boundary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afc769d00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afc769d00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最後做出的結果如下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afc769d00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afc769d00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crop完neck後，</a:t>
            </a:r>
            <a:r>
              <a:rPr lang="en"/>
              <a:t>就先做</a:t>
            </a:r>
            <a:r>
              <a:rPr lang="en"/>
              <a:t>histogram equalization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左邊是原圖做完crop neck後，右邊為</a:t>
            </a:r>
            <a:r>
              <a:rPr lang="en"/>
              <a:t>histogram equalization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afc769d00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afc769d00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為了讓後面的snake在取頸椎骨的時候，範圍不會跑出骨頭外，我們又調整了一下intensity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目的希望讓骨頭外的 一些 顏色淺淺的noise 變為黑色，但不要改變骨頭內部太多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觀察histogram後發現，在intensity大約70左右的底方會有一個凹洞，所以可以合理推斷intensitY低於70的地方有可能是與頸椎骨無關的部分，所以就取threshold=70 ((將原來intensity value &lt; 70的pixel改為黑色的(set intensity value = 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//目的是因為 發現頸椎骨旁邊會有一些 顏色淺淺的noise干擾generalized hough transform ，所以將這些pixel 設為0 可以幫助骨頭更明顯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afc769d00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afc769d00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在</a:t>
            </a:r>
            <a:r>
              <a:rPr lang="en"/>
              <a:t>前面做histogram equalization的時候，我們發現，因為原始圖中，相鄰地區的intensity 變化度很大，所以做完histogram equalization會讓相鄰pixel的value差距更大，進而造成gradient很大，取edge的時候會一小點 一小點 (如左邊得圖)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因為這些灰階值變化劇烈的地方有點像salt and pepper noise，所以我們在做edge detection前，又做了median filter 來remoive salt and pepper noise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接著就是做canny edge detection (中間)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經過filter之後雖然已經把雜訊弄掉了，可是仍會發現有許多短短的edge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所以我們用connected component的方式，把每條edge都找出來，如果這條edge的pixel總數小於20的話就把它拿掉，可以讓edge map看起來乾淨許多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右邊是有去掉pixel數小的edge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afc769d0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afc769d0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接著我們想要定位頸椎骨的粗略位置，所以使用了GHT的方式來做定位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GHT的運作方式大概是這樣，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需要有一張input當作是reference image，會先用這張ref img的gradient做一個table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再將input的edge map的gradient跟這個table做比對，與hough transform一樣做投票，並會得出一個accumulation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有了總數之後，就可以決定哪些是比較有可能是頸椎骨的地方了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afc769d00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afc769d00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原始的GHT一次只能用一張ref img來做偵測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但是我們發現如果只是用單一個ref img，可能會讓有些圖的情況非常糟糕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所以我們就用兩張ref img，上面那張</a:t>
            </a:r>
            <a:r>
              <a:rPr lang="en"/>
              <a:t>是從某一張edge map上截下來，只是有經過人工處理將edge處理得比較乾淨，而下面那張是</a:t>
            </a:r>
            <a:r>
              <a:rPr lang="en"/>
              <a:t>直接從某一張edge map上面擷取下來的；接下來對兩張ref img都做一次GHT，並從count高的開始取，各自都取3個點，其中如果位置太過於接近，就會把後進來的點捨棄掉，取下一個點，所以每一張圖都會固定取6個點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afc769d00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afc769d00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Snakes</a:t>
            </a:r>
            <a:r>
              <a:rPr lang="en"/>
              <a:t>就像左邊那個gif一樣，給定一個小圈，Snakes可以將這個圈依照energy function慢慢向外擴張，直到指定的iteration次數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我們在上一個步驟透過GHT拿到了頸椎骨的粗略位置，在這些點的位置上，都開了15 pixels大小的圓形，所以我們就可以使用Snakes，希望每個圓都可以剛好擴張到頸椎骨的範圍；Input給snakes的圖 是 在之前有經過intensity處理的image，經過45次的iteration之後的結果圖如右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我們先看下面4節頸椎骨，看起來框的位置都還行，只是有一些小地方沒有框到或者多框了一點點，這是骨頭裡面的intensity不平均所造成的，但是看到上面兩節，已經框到外面了，有很大的原因是因為當初在用GHT標位置時，上面兩節標的位置都偏右，所以導致在做Snakes的時候，會往棘 (及) 突那邊擴張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afc769d0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afc769d0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 </a:t>
            </a:r>
            <a:r>
              <a:rPr lang="en"/>
              <a:t>的部份如下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afc769d00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afc769d00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放上幾張結果圖 給大家參考一下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afc769d00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afc769d00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在deep learning</a:t>
            </a:r>
            <a:r>
              <a:rPr lang="en"/>
              <a:t>的部分 我們使用unet的架構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u-net是2015年發表在MICCAI，是目前做 醫療影像分割 的state of the art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醫療影像跟一般影像的task比起來，最大的難處在於 收集資料很困難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而unet的厲害之處就是：在資料量很少的情況下，也可以做得很不錯！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afc769d00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afc769d00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先來看一下unet 在</a:t>
            </a:r>
            <a:r>
              <a:rPr lang="en"/>
              <a:t>paper中使用的dataset，是由 </a:t>
            </a:r>
            <a:r>
              <a:rPr lang="en" sz="1150">
                <a:solidFill>
                  <a:schemeClr val="accent5"/>
                </a:solidFill>
                <a:uFill>
                  <a:noFill/>
                </a:uFill>
                <a:hlinkClick r:id="rId2"/>
              </a:rPr>
              <a:t>ISBI 2012 EM Segmentation</a:t>
            </a:r>
            <a:r>
              <a:rPr lang="en"/>
              <a:t> challenge提供 (主要在分割顯微鏡底下的神經元結構)，如圖所示，左邊是原始圖，右邊是被分割的結果圖。training data 只有30張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雖然他的training data跟我們的task的影像不太相像，但是資料量不多 這一點倒是頗像的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下面介紹一下unet的架構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afc769d00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afc769d00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Unet的架構是based on CVPR 2015年的FCN -- Fully Convolutional Networks for Semantic Segmentation 但稍做修改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afc769d00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afc769d00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左邊這 一段稱作 contracting path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跟我們熟知的AlexNet, VGG16等image classification的架構很像，透過convolution, max pooling，會一路downsample下去，得到更深層的feature資訊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如果是classification的task 在最後就會拉一個fully connected layer，將整張影像分類的結果輸出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但是在segmentation的task中，我們希望output是一個分割的結果圖，所以拿掉fully connected layer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afc769d00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afc769d00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右邊這 一段稱作 expansive path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承接剛剛左段的結果，再一路upsample上去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afc769d00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afc769d00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如果直接做upsample會損失掉location的細節，所以要將左半邊的copy過來給右半邊upsampling的參考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因為尺寸會有些差異，所以要做crop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afc769d00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afc769d00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我們訓練的步驟如下：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在pre processing的部分，因為每張圖的灰階直差距實在太大了，所以在</a:t>
            </a:r>
            <a:r>
              <a:rPr lang="en"/>
              <a:t>99張原圖中，先取一張當reference image，把其他image的intensity scale到跟reference的一樣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然後再做histogram equalization跟 resize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接下來手動annotate 30 張影像，雖然一個正常人會有7個頸椎骨，但是因為第一個跟最後一個的邊界通常比較難區分，所以我們只annotate中間的5個頸椎骨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然後就是依照paper指示的架構搭build network  然後再調參數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afc769d00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5afc769d00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可以看到 中間的五塊頸椎骨可以很不錯的被分割出來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最上方 跟 最下方的 頸椎骨  因為我一開始annotate label的時候就沒有標 所以在測試的時候也不會被標出來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另外可以發現，就算頸椎的形狀差很多，unet也能夠很好的分割出來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afc769d00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5afc769d00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最後是我們的reference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afc769d00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afc769d00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我們的題目是：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Cervical Vertebrae segmentation in X-ray 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在Ｘ光影像中分割頸椎股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afc769d00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afc769d00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動機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afc769d00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afc769d00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現代人因為手機與3C產品的發達，常常會低頭滑手機 或是 低頭打電腦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由這兩張圖可以觀察到，當我們的頭低下來的角度越大，對我們頸椎的負擔就會越重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而若脊椎長時間負擔過重，就可能會造成脊椎變形、壓迫到脊髓神經，進而造成一些症狀，包括頸部疼痛，無力和上肢麻木。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afc769d00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afc769d00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雖然脊椎的範圍很大，但我們的研究討論的範圍只 focus 在頸椎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afc769d00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afc769d00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左右兩邊分別是同一個病患的頸椎的X光與MRI的影像。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在MRI的圖中，中間那一條 由腦部延伸下來的線就是spinal cord -&gt; 脊髓神經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而在X光影像中，我們只能看到頭蓋骨、頸椎骨...等骨頭，但卻沒辦法看到脊髓神經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所以，</a:t>
            </a:r>
            <a:r>
              <a:rPr lang="en"/>
              <a:t>醫生在診斷一個病人是否有 "脊髓神經壓迫"  的時候，必須要看MRI影像，因為MRI影像是目前可以show出脊髓神經的scan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但是照MRI影像很貴，而且要花比較多時間，如果能用x-ray影像的話，就能省下不少時間跟金錢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因此我們希望可以讓電腦輔助醫生 診斷X光影像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而第一步，就是要在x-ray影像中分割出頸椎骨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afc769d00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afc769d00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所以我們的題目就是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afc769d00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afc769d00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將X光影像中的頸椎骨Segmentation出來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Relationship Id="rId4" Type="http://schemas.openxmlformats.org/officeDocument/2006/relationships/image" Target="../media/image1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Relationship Id="rId4" Type="http://schemas.openxmlformats.org/officeDocument/2006/relationships/image" Target="../media/image12.jpg"/><Relationship Id="rId5" Type="http://schemas.openxmlformats.org/officeDocument/2006/relationships/image" Target="../media/image1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jpg"/><Relationship Id="rId4" Type="http://schemas.openxmlformats.org/officeDocument/2006/relationships/image" Target="../media/image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1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gif"/><Relationship Id="rId4" Type="http://schemas.openxmlformats.org/officeDocument/2006/relationships/image" Target="../media/image21.jpg"/><Relationship Id="rId5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jpg"/><Relationship Id="rId4" Type="http://schemas.openxmlformats.org/officeDocument/2006/relationships/image" Target="../media/image2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DIP Final Project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吳尚真  詹居穎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DIP</a:t>
            </a:r>
            <a:endParaRPr/>
          </a:p>
        </p:txBody>
      </p:sp>
      <p:sp>
        <p:nvSpPr>
          <p:cNvPr id="123" name="Google Shape;123;p2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Crop Neck Region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Intensity Modification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Noise Removal + </a:t>
            </a:r>
            <a:r>
              <a:rPr lang="en"/>
              <a:t>Edge Detection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Generalised Hough transform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Morphological Snakes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Crop Neck Region</a:t>
            </a:r>
            <a:endParaRPr/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480" y="1152425"/>
            <a:ext cx="2942497" cy="3832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8000" y="1152425"/>
            <a:ext cx="3086683" cy="3832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24"/>
          <p:cNvCxnSpPr/>
          <p:nvPr/>
        </p:nvCxnSpPr>
        <p:spPr>
          <a:xfrm flipH="1" rot="10800000">
            <a:off x="1013925" y="1822488"/>
            <a:ext cx="3284700" cy="52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24"/>
          <p:cNvCxnSpPr/>
          <p:nvPr/>
        </p:nvCxnSpPr>
        <p:spPr>
          <a:xfrm flipH="1" rot="10800000">
            <a:off x="1145200" y="2545350"/>
            <a:ext cx="3284700" cy="52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24"/>
          <p:cNvCxnSpPr/>
          <p:nvPr/>
        </p:nvCxnSpPr>
        <p:spPr>
          <a:xfrm flipH="1" rot="10800000">
            <a:off x="1090300" y="3199600"/>
            <a:ext cx="3284700" cy="52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24"/>
          <p:cNvCxnSpPr/>
          <p:nvPr/>
        </p:nvCxnSpPr>
        <p:spPr>
          <a:xfrm flipH="1" rot="10800000">
            <a:off x="1035375" y="3900300"/>
            <a:ext cx="3284700" cy="52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24"/>
          <p:cNvCxnSpPr/>
          <p:nvPr/>
        </p:nvCxnSpPr>
        <p:spPr>
          <a:xfrm flipH="1" rot="10800000">
            <a:off x="1013925" y="4504125"/>
            <a:ext cx="3284700" cy="52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24"/>
          <p:cNvCxnSpPr>
            <a:stCxn id="130" idx="0"/>
            <a:endCxn id="130" idx="2"/>
          </p:cNvCxnSpPr>
          <p:nvPr/>
        </p:nvCxnSpPr>
        <p:spPr>
          <a:xfrm>
            <a:off x="6721342" y="1152425"/>
            <a:ext cx="0" cy="38325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24"/>
          <p:cNvCxnSpPr/>
          <p:nvPr/>
        </p:nvCxnSpPr>
        <p:spPr>
          <a:xfrm>
            <a:off x="5701442" y="1246000"/>
            <a:ext cx="0" cy="38325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24"/>
          <p:cNvCxnSpPr/>
          <p:nvPr/>
        </p:nvCxnSpPr>
        <p:spPr>
          <a:xfrm>
            <a:off x="7353542" y="1246000"/>
            <a:ext cx="0" cy="38325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24"/>
          <p:cNvCxnSpPr/>
          <p:nvPr/>
        </p:nvCxnSpPr>
        <p:spPr>
          <a:xfrm>
            <a:off x="7875617" y="1152425"/>
            <a:ext cx="0" cy="38325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24"/>
          <p:cNvCxnSpPr/>
          <p:nvPr/>
        </p:nvCxnSpPr>
        <p:spPr>
          <a:xfrm>
            <a:off x="6211392" y="1152500"/>
            <a:ext cx="0" cy="38325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532155" cy="483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6955" y="152400"/>
            <a:ext cx="254683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6191" y="152400"/>
            <a:ext cx="3455408" cy="4669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Intensity Modification</a:t>
            </a:r>
            <a:endParaRPr/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9062" y="1077725"/>
            <a:ext cx="2355800" cy="389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 rotWithShape="1">
          <a:blip r:embed="rId4">
            <a:alphaModFix/>
          </a:blip>
          <a:srcRect b="18213" l="0" r="0" t="0"/>
          <a:stretch/>
        </p:blipFill>
        <p:spPr>
          <a:xfrm>
            <a:off x="1778325" y="1077725"/>
            <a:ext cx="2489208" cy="389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Intensity Modification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3075" y="1077725"/>
            <a:ext cx="2355800" cy="3890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300" y="1651275"/>
            <a:ext cx="41148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Noise Removal + Edge Detection + Edge Cleaning</a:t>
            </a:r>
            <a:endParaRPr/>
          </a:p>
        </p:txBody>
      </p:sp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00" y="1152425"/>
            <a:ext cx="2306100" cy="38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8125" y="1152425"/>
            <a:ext cx="2306100" cy="3808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1375" y="1152425"/>
            <a:ext cx="2306100" cy="3808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Generalised Hough transform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Input reference image and X-ray edge map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 a table with the gradient of reference image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table to count the gradient of edge map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30"/>
          <p:cNvGrpSpPr/>
          <p:nvPr/>
        </p:nvGrpSpPr>
        <p:grpSpPr>
          <a:xfrm>
            <a:off x="1469912" y="1576379"/>
            <a:ext cx="2085745" cy="2237073"/>
            <a:chOff x="1517950" y="1957400"/>
            <a:chExt cx="1631400" cy="2055000"/>
          </a:xfrm>
        </p:grpSpPr>
        <p:sp>
          <p:nvSpPr>
            <p:cNvPr id="181" name="Google Shape;181;p30"/>
            <p:cNvSpPr/>
            <p:nvPr/>
          </p:nvSpPr>
          <p:spPr>
            <a:xfrm>
              <a:off x="1517950" y="1957400"/>
              <a:ext cx="1631400" cy="2055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2" name="Google Shape;182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47738" y="2166638"/>
              <a:ext cx="1179576" cy="7411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47889" y="2981284"/>
              <a:ext cx="1179246" cy="7977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4" name="Google Shape;184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Modify </a:t>
            </a:r>
            <a:r>
              <a:rPr lang="en"/>
              <a:t>Generalised Hough transform</a:t>
            </a:r>
            <a:endParaRPr/>
          </a:p>
        </p:txBody>
      </p:sp>
      <p:pic>
        <p:nvPicPr>
          <p:cNvPr id="185" name="Google Shape;18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9180" y="1297725"/>
            <a:ext cx="2185416" cy="35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0"/>
          <p:cNvSpPr txBox="1"/>
          <p:nvPr/>
        </p:nvSpPr>
        <p:spPr>
          <a:xfrm>
            <a:off x="1340650" y="4039028"/>
            <a:ext cx="23442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Reference image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Morphological Snakes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999" y="2110750"/>
            <a:ext cx="1993000" cy="192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8275" y="1152412"/>
            <a:ext cx="2326726" cy="384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1839" y="1155588"/>
            <a:ext cx="2322576" cy="3836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Title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Motivation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 Definition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Algorithm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Experimental Results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Reference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313" y="72250"/>
            <a:ext cx="2643375" cy="4857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6725" y="72250"/>
            <a:ext cx="2734510" cy="4857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</a:t>
            </a:r>
            <a:endParaRPr/>
          </a:p>
        </p:txBody>
      </p:sp>
      <p:sp>
        <p:nvSpPr>
          <p:cNvPr id="206" name="Google Shape;206;p3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Annotation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Unet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Unet - Dataset</a:t>
            </a:r>
            <a:endParaRPr/>
          </a:p>
        </p:txBody>
      </p:sp>
      <p:pic>
        <p:nvPicPr>
          <p:cNvPr id="212" name="Google Shape;2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900" y="1208675"/>
            <a:ext cx="3583875" cy="3590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2167" y="1237500"/>
            <a:ext cx="3640558" cy="353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681" y="0"/>
            <a:ext cx="763663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681" y="0"/>
            <a:ext cx="7636638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36"/>
          <p:cNvCxnSpPr/>
          <p:nvPr/>
        </p:nvCxnSpPr>
        <p:spPr>
          <a:xfrm>
            <a:off x="677475" y="1235150"/>
            <a:ext cx="1676400" cy="3776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5" name="Google Shape;225;p36"/>
          <p:cNvSpPr txBox="1"/>
          <p:nvPr/>
        </p:nvSpPr>
        <p:spPr>
          <a:xfrm>
            <a:off x="238200" y="3149625"/>
            <a:ext cx="13410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Contracting path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681" y="0"/>
            <a:ext cx="7636638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1" name="Google Shape;231;p37"/>
          <p:cNvCxnSpPr/>
          <p:nvPr/>
        </p:nvCxnSpPr>
        <p:spPr>
          <a:xfrm flipH="1" rot="10800000">
            <a:off x="5679250" y="1438050"/>
            <a:ext cx="2558400" cy="33702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2" name="Google Shape;232;p37"/>
          <p:cNvSpPr txBox="1"/>
          <p:nvPr/>
        </p:nvSpPr>
        <p:spPr>
          <a:xfrm>
            <a:off x="7254650" y="2867300"/>
            <a:ext cx="15174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  <a:latin typeface="Open Sans"/>
                <a:ea typeface="Open Sans"/>
                <a:cs typeface="Open Sans"/>
                <a:sym typeface="Open Sans"/>
              </a:rPr>
              <a:t>Expansive</a:t>
            </a:r>
            <a:endParaRPr>
              <a:solidFill>
                <a:srgbClr val="9900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  <a:latin typeface="Open Sans"/>
                <a:ea typeface="Open Sans"/>
                <a:cs typeface="Open Sans"/>
                <a:sym typeface="Open Sans"/>
              </a:rPr>
              <a:t>path</a:t>
            </a:r>
            <a:endParaRPr>
              <a:solidFill>
                <a:srgbClr val="99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681" y="0"/>
            <a:ext cx="763663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8"/>
          <p:cNvSpPr/>
          <p:nvPr/>
        </p:nvSpPr>
        <p:spPr>
          <a:xfrm>
            <a:off x="2093850" y="969800"/>
            <a:ext cx="4264500" cy="431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8"/>
          <p:cNvSpPr/>
          <p:nvPr/>
        </p:nvSpPr>
        <p:spPr>
          <a:xfrm>
            <a:off x="2554700" y="2724150"/>
            <a:ext cx="3294600" cy="366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8"/>
          <p:cNvSpPr/>
          <p:nvPr/>
        </p:nvSpPr>
        <p:spPr>
          <a:xfrm>
            <a:off x="3063750" y="3625475"/>
            <a:ext cx="2099100" cy="366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8"/>
          <p:cNvSpPr txBox="1"/>
          <p:nvPr/>
        </p:nvSpPr>
        <p:spPr>
          <a:xfrm>
            <a:off x="3347150" y="1556800"/>
            <a:ext cx="17658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Open Sans"/>
                <a:ea typeface="Open Sans"/>
                <a:cs typeface="Open Sans"/>
                <a:sym typeface="Open Sans"/>
              </a:rPr>
              <a:t>Copy and Crop</a:t>
            </a:r>
            <a:endParaRPr>
              <a:solidFill>
                <a:srgbClr val="00FF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Process</a:t>
            </a:r>
            <a:endParaRPr/>
          </a:p>
        </p:txBody>
      </p:sp>
      <p:sp>
        <p:nvSpPr>
          <p:cNvPr id="247" name="Google Shape;247;p3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Pre-processing: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Intensity scaled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Histogram equalization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Resize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Manually annotate 30 images (choose 5 vertebra)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 network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Tune hyper parameters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Results</a:t>
            </a:r>
            <a:endParaRPr/>
          </a:p>
        </p:txBody>
      </p:sp>
      <p:pic>
        <p:nvPicPr>
          <p:cNvPr id="253" name="Google Shape;25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6325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3050" y="1266325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3900" y="1266325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261" name="Google Shape;261;p4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</a:t>
            </a:r>
            <a:r>
              <a:rPr lang="en"/>
              <a:t>Ronneberger, Olaf, Philipp Fischer and Thomas Brox. “U-Net: Convolutional Networks for Biomedical Image Segmentation.” MICCAI (2015).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[2] Luis Álvarez, Luis Baumela, Pedro Henríquez, Pablo Márquez-Neila. “Morphological Snakes.” CVPR (2010).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[3] D.H. Ballard, "Generalizing the Hough Transform to Detect Arbitrary Shapes", Pattern Recognition, Vol.13, No.2, p.111-122, 1981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[4] Tobias Klinder, Jörn Ostermann, Matthias Ehm, Astrid Franz, Reinhard Kneser, Cristian Lorenz. “Automated model-based vertebra detection, identification, and segmentation in CT images”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79" name="Google Shape;79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Cervical Vertebrae Segmentation in X-ray Image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971" y="0"/>
            <a:ext cx="328543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5261" y="0"/>
            <a:ext cx="334297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8155" y="0"/>
            <a:ext cx="49876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/>
          <p:nvPr/>
        </p:nvSpPr>
        <p:spPr>
          <a:xfrm>
            <a:off x="5325025" y="811875"/>
            <a:ext cx="1074000" cy="983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8"/>
          <p:cNvSpPr/>
          <p:nvPr/>
        </p:nvSpPr>
        <p:spPr>
          <a:xfrm>
            <a:off x="2314575" y="781600"/>
            <a:ext cx="2707800" cy="877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457" y="49350"/>
            <a:ext cx="8447085" cy="504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Definition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/>
        </p:nvSpPr>
        <p:spPr>
          <a:xfrm>
            <a:off x="116400" y="1906950"/>
            <a:ext cx="8911200" cy="13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Cervical Vertebrae Segmentation in X-ray image</a:t>
            </a:r>
            <a:endParaRPr b="1" sz="2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